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7" r:id="rId10"/>
    <p:sldId id="268" r:id="rId11"/>
    <p:sldId id="269" r:id="rId12"/>
    <p:sldId id="270" r:id="rId13"/>
    <p:sldId id="271" r:id="rId14"/>
    <p:sldId id="266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83C5CB"/>
    <a:srgbClr val="C6DDA2"/>
    <a:srgbClr val="213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E0A117-D737-4AFE-A3EE-36FE9C152062}" v="371" dt="2022-07-19T22:24:43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8187D-EC52-4478-9943-1A37BE4CA6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0E6E5B-1F45-48C3-B3BC-7518B6C63BBF}">
      <dgm:prSet/>
      <dgm:spPr>
        <a:solidFill>
          <a:srgbClr val="C6DDA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Within four subregions from Maine to the Florida Keys, each with their own priority habitats.</a:t>
          </a:r>
        </a:p>
      </dgm:t>
    </dgm:pt>
    <dgm:pt modelId="{394E6146-5562-4884-9C9E-1635DDFDC63C}" type="parTrans" cxnId="{7DC3D9E3-CC2D-4938-9338-356658020526}">
      <dgm:prSet/>
      <dgm:spPr/>
      <dgm:t>
        <a:bodyPr/>
        <a:lstStyle/>
        <a:p>
          <a:endParaRPr lang="en-US">
            <a:latin typeface="Century" panose="02040604050505020304" pitchFamily="18" charset="0"/>
          </a:endParaRPr>
        </a:p>
      </dgm:t>
    </dgm:pt>
    <dgm:pt modelId="{5CFD2A42-D81A-4B47-95FF-43AA19A0B4CF}" type="sibTrans" cxnId="{7DC3D9E3-CC2D-4938-9338-356658020526}">
      <dgm:prSet/>
      <dgm:spPr/>
      <dgm:t>
        <a:bodyPr/>
        <a:lstStyle/>
        <a:p>
          <a:endParaRPr lang="en-US">
            <a:latin typeface="Century" panose="02040604050505020304" pitchFamily="18" charset="0"/>
          </a:endParaRPr>
        </a:p>
      </dgm:t>
    </dgm:pt>
    <dgm:pt modelId="{D1A83EAC-F9B2-4D68-B787-1B7052EE535C}">
      <dgm:prSet/>
      <dgm:spPr>
        <a:solidFill>
          <a:srgbClr val="C6DDA2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work from the headwaters of rivers to the edge of the continental shelf, with a focus in estuarine environments.</a:t>
          </a:r>
        </a:p>
      </dgm:t>
    </dgm:pt>
    <dgm:pt modelId="{A91A9ECB-DF65-45E0-8C23-EC4795FBDEEF}" type="parTrans" cxnId="{0F831F04-F1ED-434F-92C8-F32F4D1999CA}">
      <dgm:prSet/>
      <dgm:spPr/>
      <dgm:t>
        <a:bodyPr/>
        <a:lstStyle/>
        <a:p>
          <a:endParaRPr lang="en-US">
            <a:latin typeface="Century" panose="02040604050505020304" pitchFamily="18" charset="0"/>
          </a:endParaRPr>
        </a:p>
      </dgm:t>
    </dgm:pt>
    <dgm:pt modelId="{F042F2E0-6A5B-452E-A1DD-A197B1351415}" type="sibTrans" cxnId="{0F831F04-F1ED-434F-92C8-F32F4D1999CA}">
      <dgm:prSet/>
      <dgm:spPr/>
      <dgm:t>
        <a:bodyPr/>
        <a:lstStyle/>
        <a:p>
          <a:endParaRPr lang="en-US">
            <a:latin typeface="Century" panose="02040604050505020304" pitchFamily="18" charset="0"/>
          </a:endParaRPr>
        </a:p>
      </dgm:t>
    </dgm:pt>
    <dgm:pt modelId="{C3701495-CA80-4EB5-8B8C-D84AA10FA490}" type="pres">
      <dgm:prSet presAssocID="{AFA8187D-EC52-4478-9943-1A37BE4CA65A}" presName="linear" presStyleCnt="0">
        <dgm:presLayoutVars>
          <dgm:animLvl val="lvl"/>
          <dgm:resizeHandles val="exact"/>
        </dgm:presLayoutVars>
      </dgm:prSet>
      <dgm:spPr/>
    </dgm:pt>
    <dgm:pt modelId="{648A8F6A-616B-4ED3-9EF9-B9340CB33C28}" type="pres">
      <dgm:prSet presAssocID="{2B0E6E5B-1F45-48C3-B3BC-7518B6C63BBF}" presName="parentText" presStyleLbl="node1" presStyleIdx="0" presStyleCnt="2" custScaleY="64630" custLinFactY="-9341" custLinFactNeighborX="0" custLinFactNeighborY="-100000">
        <dgm:presLayoutVars>
          <dgm:chMax val="0"/>
          <dgm:bulletEnabled val="1"/>
        </dgm:presLayoutVars>
      </dgm:prSet>
      <dgm:spPr/>
    </dgm:pt>
    <dgm:pt modelId="{39543DBA-B68A-48A3-9D69-EB03B04945F6}" type="pres">
      <dgm:prSet presAssocID="{5CFD2A42-D81A-4B47-95FF-43AA19A0B4CF}" presName="spacer" presStyleCnt="0"/>
      <dgm:spPr/>
    </dgm:pt>
    <dgm:pt modelId="{AC249A29-A508-4878-8CC6-3900FEDE4E85}" type="pres">
      <dgm:prSet presAssocID="{D1A83EAC-F9B2-4D68-B787-1B7052EE535C}" presName="parentText" presStyleLbl="node1" presStyleIdx="1" presStyleCnt="2" custScaleY="64981">
        <dgm:presLayoutVars>
          <dgm:chMax val="0"/>
          <dgm:bulletEnabled val="1"/>
        </dgm:presLayoutVars>
      </dgm:prSet>
      <dgm:spPr/>
    </dgm:pt>
  </dgm:ptLst>
  <dgm:cxnLst>
    <dgm:cxn modelId="{53CC2503-AD7E-4E96-A8B6-4E84AFAE8BBD}" type="presOf" srcId="{AFA8187D-EC52-4478-9943-1A37BE4CA65A}" destId="{C3701495-CA80-4EB5-8B8C-D84AA10FA490}" srcOrd="0" destOrd="0" presId="urn:microsoft.com/office/officeart/2005/8/layout/vList2"/>
    <dgm:cxn modelId="{0F831F04-F1ED-434F-92C8-F32F4D1999CA}" srcId="{AFA8187D-EC52-4478-9943-1A37BE4CA65A}" destId="{D1A83EAC-F9B2-4D68-B787-1B7052EE535C}" srcOrd="1" destOrd="0" parTransId="{A91A9ECB-DF65-45E0-8C23-EC4795FBDEEF}" sibTransId="{F042F2E0-6A5B-452E-A1DD-A197B1351415}"/>
    <dgm:cxn modelId="{AA2E9853-37C9-4F4A-BC46-6B845FF6046B}" type="presOf" srcId="{2B0E6E5B-1F45-48C3-B3BC-7518B6C63BBF}" destId="{648A8F6A-616B-4ED3-9EF9-B9340CB33C28}" srcOrd="0" destOrd="0" presId="urn:microsoft.com/office/officeart/2005/8/layout/vList2"/>
    <dgm:cxn modelId="{D0D9CF8B-0BC1-42F3-A1BA-ADD275499F8E}" type="presOf" srcId="{D1A83EAC-F9B2-4D68-B787-1B7052EE535C}" destId="{AC249A29-A508-4878-8CC6-3900FEDE4E85}" srcOrd="0" destOrd="0" presId="urn:microsoft.com/office/officeart/2005/8/layout/vList2"/>
    <dgm:cxn modelId="{7DC3D9E3-CC2D-4938-9338-356658020526}" srcId="{AFA8187D-EC52-4478-9943-1A37BE4CA65A}" destId="{2B0E6E5B-1F45-48C3-B3BC-7518B6C63BBF}" srcOrd="0" destOrd="0" parTransId="{394E6146-5562-4884-9C9E-1635DDFDC63C}" sibTransId="{5CFD2A42-D81A-4B47-95FF-43AA19A0B4CF}"/>
    <dgm:cxn modelId="{CC1C112A-CC28-4EE9-AE96-67FE646B9FFF}" type="presParOf" srcId="{C3701495-CA80-4EB5-8B8C-D84AA10FA490}" destId="{648A8F6A-616B-4ED3-9EF9-B9340CB33C28}" srcOrd="0" destOrd="0" presId="urn:microsoft.com/office/officeart/2005/8/layout/vList2"/>
    <dgm:cxn modelId="{7C6F023B-D50E-46BB-871E-8F76193E83EA}" type="presParOf" srcId="{C3701495-CA80-4EB5-8B8C-D84AA10FA490}" destId="{39543DBA-B68A-48A3-9D69-EB03B04945F6}" srcOrd="1" destOrd="0" presId="urn:microsoft.com/office/officeart/2005/8/layout/vList2"/>
    <dgm:cxn modelId="{C87DBFE7-738A-4791-AE17-4EDEBB5A5AC9}" type="presParOf" srcId="{C3701495-CA80-4EB5-8B8C-D84AA10FA490}" destId="{AC249A29-A508-4878-8CC6-3900FEDE4E8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E1DC6-A4C9-4733-9AE9-4EE09816413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9618C11-DE1A-47AC-99D8-7D258E3CB1C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900" dirty="0">
              <a:latin typeface="Calibri" panose="020F0502020204030204" pitchFamily="34" charset="0"/>
              <a:cs typeface="Calibri" panose="020F0502020204030204" pitchFamily="34" charset="0"/>
            </a:rPr>
            <a:t>Science</a:t>
          </a:r>
        </a:p>
      </dgm:t>
    </dgm:pt>
    <dgm:pt modelId="{3B009554-7413-4EB1-B997-DB22766B7944}" type="parTrans" cxnId="{F6F7646D-FF20-4CE3-88D7-F61A095105A6}">
      <dgm:prSet/>
      <dgm:spPr/>
      <dgm:t>
        <a:bodyPr/>
        <a:lstStyle/>
        <a:p>
          <a:endParaRPr lang="en-US"/>
        </a:p>
      </dgm:t>
    </dgm:pt>
    <dgm:pt modelId="{1FB6F203-8994-4254-93B8-A6CEEF74CCE0}" type="sibTrans" cxnId="{F6F7646D-FF20-4CE3-88D7-F61A095105A6}">
      <dgm:prSet/>
      <dgm:spPr/>
      <dgm:t>
        <a:bodyPr/>
        <a:lstStyle/>
        <a:p>
          <a:endParaRPr lang="en-US"/>
        </a:p>
      </dgm:t>
    </dgm:pt>
    <dgm:pt modelId="{06F4AED6-8DEC-4AF6-876A-FFB8FDF2812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900" dirty="0">
              <a:latin typeface="Calibri" panose="020F0502020204030204" pitchFamily="34" charset="0"/>
              <a:cs typeface="Calibri" panose="020F0502020204030204" pitchFamily="34" charset="0"/>
            </a:rPr>
            <a:t>On-the-Ground Conservation</a:t>
          </a:r>
        </a:p>
      </dgm:t>
    </dgm:pt>
    <dgm:pt modelId="{21EDFD3F-7688-47BC-AC20-633A4FC3157B}" type="parTrans" cxnId="{91E1ABA9-DAC9-4BE4-B49C-83C2D23B2B1D}">
      <dgm:prSet/>
      <dgm:spPr/>
      <dgm:t>
        <a:bodyPr/>
        <a:lstStyle/>
        <a:p>
          <a:endParaRPr lang="en-US"/>
        </a:p>
      </dgm:t>
    </dgm:pt>
    <dgm:pt modelId="{57194CEC-3655-4BDB-AEAD-51B90E77EBFA}" type="sibTrans" cxnId="{91E1ABA9-DAC9-4BE4-B49C-83C2D23B2B1D}">
      <dgm:prSet/>
      <dgm:spPr/>
      <dgm:t>
        <a:bodyPr/>
        <a:lstStyle/>
        <a:p>
          <a:endParaRPr lang="en-US"/>
        </a:p>
      </dgm:t>
    </dgm:pt>
    <dgm:pt modelId="{B7A5B28D-2605-4F53-A264-8695795CF7E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900" dirty="0">
              <a:latin typeface="Calibri" panose="020F0502020204030204" pitchFamily="34" charset="0"/>
              <a:cs typeface="Calibri" panose="020F0502020204030204" pitchFamily="34" charset="0"/>
            </a:rPr>
            <a:t>Partnerships</a:t>
          </a:r>
        </a:p>
      </dgm:t>
    </dgm:pt>
    <dgm:pt modelId="{19566CBB-C3FE-4B65-9CB4-FE8068C90E68}" type="parTrans" cxnId="{73F4CCA9-B10E-4C44-A96C-CC1AA0612CC3}">
      <dgm:prSet/>
      <dgm:spPr/>
      <dgm:t>
        <a:bodyPr/>
        <a:lstStyle/>
        <a:p>
          <a:endParaRPr lang="en-US"/>
        </a:p>
      </dgm:t>
    </dgm:pt>
    <dgm:pt modelId="{22C68EE9-D987-4A59-94B0-77CC0BB0403D}" type="sibTrans" cxnId="{73F4CCA9-B10E-4C44-A96C-CC1AA0612CC3}">
      <dgm:prSet/>
      <dgm:spPr/>
      <dgm:t>
        <a:bodyPr/>
        <a:lstStyle/>
        <a:p>
          <a:endParaRPr lang="en-US"/>
        </a:p>
      </dgm:t>
    </dgm:pt>
    <dgm:pt modelId="{2811A61E-31E5-474C-BB1B-584DA2137280}" type="pres">
      <dgm:prSet presAssocID="{E10E1DC6-A4C9-4733-9AE9-4EE098164138}" presName="root" presStyleCnt="0">
        <dgm:presLayoutVars>
          <dgm:dir/>
          <dgm:resizeHandles val="exact"/>
        </dgm:presLayoutVars>
      </dgm:prSet>
      <dgm:spPr/>
    </dgm:pt>
    <dgm:pt modelId="{CAFAB2B1-A7F9-45D0-B4C8-69D15D46995E}" type="pres">
      <dgm:prSet presAssocID="{B9618C11-DE1A-47AC-99D8-7D258E3CB1CA}" presName="compNode" presStyleCnt="0"/>
      <dgm:spPr/>
    </dgm:pt>
    <dgm:pt modelId="{5CDE4970-0F07-473B-9DBD-EF631EA0A2D6}" type="pres">
      <dgm:prSet presAssocID="{B9618C11-DE1A-47AC-99D8-7D258E3CB1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11B7DC35-0A69-45E9-9C67-ABD33C1E628A}" type="pres">
      <dgm:prSet presAssocID="{B9618C11-DE1A-47AC-99D8-7D258E3CB1CA}" presName="spaceRect" presStyleCnt="0"/>
      <dgm:spPr/>
    </dgm:pt>
    <dgm:pt modelId="{624C9CAE-70CD-48C3-81C1-22B7E412340C}" type="pres">
      <dgm:prSet presAssocID="{B9618C11-DE1A-47AC-99D8-7D258E3CB1CA}" presName="textRect" presStyleLbl="revTx" presStyleIdx="0" presStyleCnt="3">
        <dgm:presLayoutVars>
          <dgm:chMax val="1"/>
          <dgm:chPref val="1"/>
        </dgm:presLayoutVars>
      </dgm:prSet>
      <dgm:spPr/>
    </dgm:pt>
    <dgm:pt modelId="{C4A0B2B5-2739-47C6-B808-755DCE695D37}" type="pres">
      <dgm:prSet presAssocID="{1FB6F203-8994-4254-93B8-A6CEEF74CCE0}" presName="sibTrans" presStyleCnt="0"/>
      <dgm:spPr/>
    </dgm:pt>
    <dgm:pt modelId="{386EAE48-A361-4E08-B9A9-507C0191E31F}" type="pres">
      <dgm:prSet presAssocID="{06F4AED6-8DEC-4AF6-876A-FFB8FDF28124}" presName="compNode" presStyleCnt="0"/>
      <dgm:spPr/>
    </dgm:pt>
    <dgm:pt modelId="{2D7A5C90-67DC-4B20-9DD0-3F1CAA82FBE6}" type="pres">
      <dgm:prSet presAssocID="{06F4AED6-8DEC-4AF6-876A-FFB8FDF2812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F41CAC19-DD39-4BA6-BE9B-17401F47CF0C}" type="pres">
      <dgm:prSet presAssocID="{06F4AED6-8DEC-4AF6-876A-FFB8FDF28124}" presName="spaceRect" presStyleCnt="0"/>
      <dgm:spPr/>
    </dgm:pt>
    <dgm:pt modelId="{6C973576-4611-41B6-878B-8F221EBBEF59}" type="pres">
      <dgm:prSet presAssocID="{06F4AED6-8DEC-4AF6-876A-FFB8FDF28124}" presName="textRect" presStyleLbl="revTx" presStyleIdx="1" presStyleCnt="3">
        <dgm:presLayoutVars>
          <dgm:chMax val="1"/>
          <dgm:chPref val="1"/>
        </dgm:presLayoutVars>
      </dgm:prSet>
      <dgm:spPr/>
    </dgm:pt>
    <dgm:pt modelId="{41DBFBC5-E4F0-4D71-8399-DB2FE2436E0B}" type="pres">
      <dgm:prSet presAssocID="{57194CEC-3655-4BDB-AEAD-51B90E77EBFA}" presName="sibTrans" presStyleCnt="0"/>
      <dgm:spPr/>
    </dgm:pt>
    <dgm:pt modelId="{51D988E4-DA37-4014-845E-AB2196AF3899}" type="pres">
      <dgm:prSet presAssocID="{B7A5B28D-2605-4F53-A264-8695795CF7E1}" presName="compNode" presStyleCnt="0"/>
      <dgm:spPr/>
    </dgm:pt>
    <dgm:pt modelId="{2CD442F0-71CA-4421-A036-5E88BE80E195}" type="pres">
      <dgm:prSet presAssocID="{B7A5B28D-2605-4F53-A264-8695795CF7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75F1C90-E8D5-4E26-AFC9-027698013407}" type="pres">
      <dgm:prSet presAssocID="{B7A5B28D-2605-4F53-A264-8695795CF7E1}" presName="spaceRect" presStyleCnt="0"/>
      <dgm:spPr/>
    </dgm:pt>
    <dgm:pt modelId="{F5E44394-6BD3-47FF-8F41-060A9F0786F3}" type="pres">
      <dgm:prSet presAssocID="{B7A5B28D-2605-4F53-A264-8695795CF7E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D4C5A05-FF8A-4FDA-8CB1-ED5BAF4A4112}" type="presOf" srcId="{E10E1DC6-A4C9-4733-9AE9-4EE098164138}" destId="{2811A61E-31E5-474C-BB1B-584DA2137280}" srcOrd="0" destOrd="0" presId="urn:microsoft.com/office/officeart/2018/2/layout/IconLabelList"/>
    <dgm:cxn modelId="{7A2C8910-D78E-4FC8-9373-36D92BD29D9A}" type="presOf" srcId="{06F4AED6-8DEC-4AF6-876A-FFB8FDF28124}" destId="{6C973576-4611-41B6-878B-8F221EBBEF59}" srcOrd="0" destOrd="0" presId="urn:microsoft.com/office/officeart/2018/2/layout/IconLabelList"/>
    <dgm:cxn modelId="{48C34548-CA1B-4C16-87ED-4EA900587CA1}" type="presOf" srcId="{B7A5B28D-2605-4F53-A264-8695795CF7E1}" destId="{F5E44394-6BD3-47FF-8F41-060A9F0786F3}" srcOrd="0" destOrd="0" presId="urn:microsoft.com/office/officeart/2018/2/layout/IconLabelList"/>
    <dgm:cxn modelId="{F6F7646D-FF20-4CE3-88D7-F61A095105A6}" srcId="{E10E1DC6-A4C9-4733-9AE9-4EE098164138}" destId="{B9618C11-DE1A-47AC-99D8-7D258E3CB1CA}" srcOrd="0" destOrd="0" parTransId="{3B009554-7413-4EB1-B997-DB22766B7944}" sibTransId="{1FB6F203-8994-4254-93B8-A6CEEF74CCE0}"/>
    <dgm:cxn modelId="{91E1ABA9-DAC9-4BE4-B49C-83C2D23B2B1D}" srcId="{E10E1DC6-A4C9-4733-9AE9-4EE098164138}" destId="{06F4AED6-8DEC-4AF6-876A-FFB8FDF28124}" srcOrd="1" destOrd="0" parTransId="{21EDFD3F-7688-47BC-AC20-633A4FC3157B}" sibTransId="{57194CEC-3655-4BDB-AEAD-51B90E77EBFA}"/>
    <dgm:cxn modelId="{73F4CCA9-B10E-4C44-A96C-CC1AA0612CC3}" srcId="{E10E1DC6-A4C9-4733-9AE9-4EE098164138}" destId="{B7A5B28D-2605-4F53-A264-8695795CF7E1}" srcOrd="2" destOrd="0" parTransId="{19566CBB-C3FE-4B65-9CB4-FE8068C90E68}" sibTransId="{22C68EE9-D987-4A59-94B0-77CC0BB0403D}"/>
    <dgm:cxn modelId="{C56644AE-CBA3-4E78-89F9-BE488C0F4374}" type="presOf" srcId="{B9618C11-DE1A-47AC-99D8-7D258E3CB1CA}" destId="{624C9CAE-70CD-48C3-81C1-22B7E412340C}" srcOrd="0" destOrd="0" presId="urn:microsoft.com/office/officeart/2018/2/layout/IconLabelList"/>
    <dgm:cxn modelId="{89C5491C-3CBA-4D16-A5EE-218F4BDCB3CD}" type="presParOf" srcId="{2811A61E-31E5-474C-BB1B-584DA2137280}" destId="{CAFAB2B1-A7F9-45D0-B4C8-69D15D46995E}" srcOrd="0" destOrd="0" presId="urn:microsoft.com/office/officeart/2018/2/layout/IconLabelList"/>
    <dgm:cxn modelId="{4B158048-6F1C-4000-AD9E-95BA90A849D8}" type="presParOf" srcId="{CAFAB2B1-A7F9-45D0-B4C8-69D15D46995E}" destId="{5CDE4970-0F07-473B-9DBD-EF631EA0A2D6}" srcOrd="0" destOrd="0" presId="urn:microsoft.com/office/officeart/2018/2/layout/IconLabelList"/>
    <dgm:cxn modelId="{2A50927C-3264-4B70-ACAB-7FC8E16B001B}" type="presParOf" srcId="{CAFAB2B1-A7F9-45D0-B4C8-69D15D46995E}" destId="{11B7DC35-0A69-45E9-9C67-ABD33C1E628A}" srcOrd="1" destOrd="0" presId="urn:microsoft.com/office/officeart/2018/2/layout/IconLabelList"/>
    <dgm:cxn modelId="{40E1AB98-D310-434D-BA6F-2334E7535F7E}" type="presParOf" srcId="{CAFAB2B1-A7F9-45D0-B4C8-69D15D46995E}" destId="{624C9CAE-70CD-48C3-81C1-22B7E412340C}" srcOrd="2" destOrd="0" presId="urn:microsoft.com/office/officeart/2018/2/layout/IconLabelList"/>
    <dgm:cxn modelId="{C29A9668-3B07-400D-8D08-405C7B4B0107}" type="presParOf" srcId="{2811A61E-31E5-474C-BB1B-584DA2137280}" destId="{C4A0B2B5-2739-47C6-B808-755DCE695D37}" srcOrd="1" destOrd="0" presId="urn:microsoft.com/office/officeart/2018/2/layout/IconLabelList"/>
    <dgm:cxn modelId="{FAF65712-BEB2-4CF2-9C77-6DC0EBD9C34E}" type="presParOf" srcId="{2811A61E-31E5-474C-BB1B-584DA2137280}" destId="{386EAE48-A361-4E08-B9A9-507C0191E31F}" srcOrd="2" destOrd="0" presId="urn:microsoft.com/office/officeart/2018/2/layout/IconLabelList"/>
    <dgm:cxn modelId="{CC164B8B-DB5C-4D75-85B1-1DE708163008}" type="presParOf" srcId="{386EAE48-A361-4E08-B9A9-507C0191E31F}" destId="{2D7A5C90-67DC-4B20-9DD0-3F1CAA82FBE6}" srcOrd="0" destOrd="0" presId="urn:microsoft.com/office/officeart/2018/2/layout/IconLabelList"/>
    <dgm:cxn modelId="{F923833D-8393-49D2-B7A4-A2B4C92F35E6}" type="presParOf" srcId="{386EAE48-A361-4E08-B9A9-507C0191E31F}" destId="{F41CAC19-DD39-4BA6-BE9B-17401F47CF0C}" srcOrd="1" destOrd="0" presId="urn:microsoft.com/office/officeart/2018/2/layout/IconLabelList"/>
    <dgm:cxn modelId="{14438492-C798-43AE-A328-E08473A84A03}" type="presParOf" srcId="{386EAE48-A361-4E08-B9A9-507C0191E31F}" destId="{6C973576-4611-41B6-878B-8F221EBBEF59}" srcOrd="2" destOrd="0" presId="urn:microsoft.com/office/officeart/2018/2/layout/IconLabelList"/>
    <dgm:cxn modelId="{A84EE6E4-250B-4BA6-9F55-6C6C9B341176}" type="presParOf" srcId="{2811A61E-31E5-474C-BB1B-584DA2137280}" destId="{41DBFBC5-E4F0-4D71-8399-DB2FE2436E0B}" srcOrd="3" destOrd="0" presId="urn:microsoft.com/office/officeart/2018/2/layout/IconLabelList"/>
    <dgm:cxn modelId="{E68E5206-4A7B-430A-8F4F-7E1EF4F8FB9D}" type="presParOf" srcId="{2811A61E-31E5-474C-BB1B-584DA2137280}" destId="{51D988E4-DA37-4014-845E-AB2196AF3899}" srcOrd="4" destOrd="0" presId="urn:microsoft.com/office/officeart/2018/2/layout/IconLabelList"/>
    <dgm:cxn modelId="{9A95BE08-B589-45D2-B0D1-2F155A397923}" type="presParOf" srcId="{51D988E4-DA37-4014-845E-AB2196AF3899}" destId="{2CD442F0-71CA-4421-A036-5E88BE80E195}" srcOrd="0" destOrd="0" presId="urn:microsoft.com/office/officeart/2018/2/layout/IconLabelList"/>
    <dgm:cxn modelId="{6EDA177E-6745-44B0-9ED2-6D887318ACD7}" type="presParOf" srcId="{51D988E4-DA37-4014-845E-AB2196AF3899}" destId="{F75F1C90-E8D5-4E26-AFC9-027698013407}" srcOrd="1" destOrd="0" presId="urn:microsoft.com/office/officeart/2018/2/layout/IconLabelList"/>
    <dgm:cxn modelId="{AA042697-8927-42C7-BEA4-BBF6F70CA087}" type="presParOf" srcId="{51D988E4-DA37-4014-845E-AB2196AF3899}" destId="{F5E44394-6BD3-47FF-8F41-060A9F0786F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A8F6A-616B-4ED3-9EF9-B9340CB33C28}">
      <dsp:nvSpPr>
        <dsp:cNvPr id="0" name=""/>
        <dsp:cNvSpPr/>
      </dsp:nvSpPr>
      <dsp:spPr>
        <a:xfrm>
          <a:off x="0" y="60833"/>
          <a:ext cx="6571398" cy="1752804"/>
        </a:xfrm>
        <a:prstGeom prst="roundRect">
          <a:avLst/>
        </a:prstGeom>
        <a:solidFill>
          <a:srgbClr val="C6DDA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Within four subregions from Maine to the Florida Keys, each with their own priority habitats.</a:t>
          </a:r>
        </a:p>
      </dsp:txBody>
      <dsp:txXfrm>
        <a:off x="85565" y="146398"/>
        <a:ext cx="6400268" cy="1581674"/>
      </dsp:txXfrm>
    </dsp:sp>
    <dsp:sp modelId="{AC249A29-A508-4878-8CC6-3900FEDE4E85}">
      <dsp:nvSpPr>
        <dsp:cNvPr id="0" name=""/>
        <dsp:cNvSpPr/>
      </dsp:nvSpPr>
      <dsp:spPr>
        <a:xfrm>
          <a:off x="0" y="2285851"/>
          <a:ext cx="6571398" cy="1762323"/>
        </a:xfrm>
        <a:prstGeom prst="roundRect">
          <a:avLst/>
        </a:prstGeom>
        <a:solidFill>
          <a:srgbClr val="C6DDA2"/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We work from the headwaters of rivers to the edge of the continental shelf, with a focus in estuarine environments.</a:t>
          </a:r>
        </a:p>
      </dsp:txBody>
      <dsp:txXfrm>
        <a:off x="86030" y="2371881"/>
        <a:ext cx="6399338" cy="15902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E4970-0F07-473B-9DBD-EF631EA0A2D6}">
      <dsp:nvSpPr>
        <dsp:cNvPr id="0" name=""/>
        <dsp:cNvSpPr/>
      </dsp:nvSpPr>
      <dsp:spPr>
        <a:xfrm>
          <a:off x="1063980" y="613756"/>
          <a:ext cx="1274535" cy="1274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C9CAE-70CD-48C3-81C1-22B7E412340C}">
      <dsp:nvSpPr>
        <dsp:cNvPr id="0" name=""/>
        <dsp:cNvSpPr/>
      </dsp:nvSpPr>
      <dsp:spPr>
        <a:xfrm>
          <a:off x="285097" y="2272323"/>
          <a:ext cx="2832300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alibri" panose="020F0502020204030204" pitchFamily="34" charset="0"/>
              <a:cs typeface="Calibri" panose="020F0502020204030204" pitchFamily="34" charset="0"/>
            </a:rPr>
            <a:t>Science</a:t>
          </a:r>
        </a:p>
      </dsp:txBody>
      <dsp:txXfrm>
        <a:off x="285097" y="2272323"/>
        <a:ext cx="2832300" cy="900000"/>
      </dsp:txXfrm>
    </dsp:sp>
    <dsp:sp modelId="{2D7A5C90-67DC-4B20-9DD0-3F1CAA82FBE6}">
      <dsp:nvSpPr>
        <dsp:cNvPr id="0" name=""/>
        <dsp:cNvSpPr/>
      </dsp:nvSpPr>
      <dsp:spPr>
        <a:xfrm>
          <a:off x="4391932" y="613756"/>
          <a:ext cx="1274535" cy="12745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73576-4611-41B6-878B-8F221EBBEF59}">
      <dsp:nvSpPr>
        <dsp:cNvPr id="0" name=""/>
        <dsp:cNvSpPr/>
      </dsp:nvSpPr>
      <dsp:spPr>
        <a:xfrm>
          <a:off x="3613050" y="2272323"/>
          <a:ext cx="2832300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alibri" panose="020F0502020204030204" pitchFamily="34" charset="0"/>
              <a:cs typeface="Calibri" panose="020F0502020204030204" pitchFamily="34" charset="0"/>
            </a:rPr>
            <a:t>On-the-Ground Conservation</a:t>
          </a:r>
        </a:p>
      </dsp:txBody>
      <dsp:txXfrm>
        <a:off x="3613050" y="2272323"/>
        <a:ext cx="2832300" cy="900000"/>
      </dsp:txXfrm>
    </dsp:sp>
    <dsp:sp modelId="{2CD442F0-71CA-4421-A036-5E88BE80E195}">
      <dsp:nvSpPr>
        <dsp:cNvPr id="0" name=""/>
        <dsp:cNvSpPr/>
      </dsp:nvSpPr>
      <dsp:spPr>
        <a:xfrm>
          <a:off x="7719885" y="613756"/>
          <a:ext cx="1274535" cy="12745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44394-6BD3-47FF-8F41-060A9F0786F3}">
      <dsp:nvSpPr>
        <dsp:cNvPr id="0" name=""/>
        <dsp:cNvSpPr/>
      </dsp:nvSpPr>
      <dsp:spPr>
        <a:xfrm>
          <a:off x="6941002" y="2272323"/>
          <a:ext cx="2832300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Calibri" panose="020F0502020204030204" pitchFamily="34" charset="0"/>
              <a:cs typeface="Calibri" panose="020F0502020204030204" pitchFamily="34" charset="0"/>
            </a:rPr>
            <a:t>Partnerships</a:t>
          </a:r>
        </a:p>
      </dsp:txBody>
      <dsp:txXfrm>
        <a:off x="6941002" y="2272323"/>
        <a:ext cx="2832300" cy="90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58358-E18B-4B21-9418-7E99EFDCABD5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CE29D-3DFD-42C8-A695-04386735A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photo credits for these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CE29D-3DFD-42C8-A695-04386735A2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fix the legend and remove priority habitats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CE29D-3DFD-42C8-A695-04386735A2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CE29D-3DFD-42C8-A695-04386735A2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3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photo credits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CE29D-3DFD-42C8-A695-04386735A2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photo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CE29D-3DFD-42C8-A695-04386735A2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60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photo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CE29D-3DFD-42C8-A695-04386735A2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85427"/>
      </p:ext>
    </p:extLst>
  </p:cSld>
  <p:clrMapOvr>
    <a:masterClrMapping/>
  </p:clrMapOvr>
  <p:transition spd="slow" advClick="0" advTm="8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99631"/>
      </p:ext>
    </p:extLst>
  </p:cSld>
  <p:clrMapOvr>
    <a:masterClrMapping/>
  </p:clrMapOvr>
  <p:transition spd="slow" advClick="0" advTm="8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677922"/>
      </p:ext>
    </p:extLst>
  </p:cSld>
  <p:clrMapOvr>
    <a:masterClrMapping/>
  </p:clrMapOvr>
  <p:transition spd="slow" advClick="0" advTm="8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53919"/>
      </p:ext>
    </p:extLst>
  </p:cSld>
  <p:clrMapOvr>
    <a:masterClrMapping/>
  </p:clrMapOvr>
  <p:transition spd="slow" advClick="0" advTm="8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2276"/>
      </p:ext>
    </p:extLst>
  </p:cSld>
  <p:clrMapOvr>
    <a:masterClrMapping/>
  </p:clrMapOvr>
  <p:transition spd="slow" advClick="0" advTm="8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68090"/>
      </p:ext>
    </p:extLst>
  </p:cSld>
  <p:clrMapOvr>
    <a:masterClrMapping/>
  </p:clrMapOvr>
  <p:transition spd="slow" advClick="0" advTm="8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43060"/>
      </p:ext>
    </p:extLst>
  </p:cSld>
  <p:clrMapOvr>
    <a:masterClrMapping/>
  </p:clrMapOvr>
  <p:transition spd="slow" advClick="0" advTm="8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02114"/>
      </p:ext>
    </p:extLst>
  </p:cSld>
  <p:clrMapOvr>
    <a:masterClrMapping/>
  </p:clrMapOvr>
  <p:transition spd="slow" advClick="0" advTm="8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74526"/>
      </p:ext>
    </p:extLst>
  </p:cSld>
  <p:clrMapOvr>
    <a:masterClrMapping/>
  </p:clrMapOvr>
  <p:transition spd="slow" advClick="0" advTm="8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97671"/>
      </p:ext>
    </p:extLst>
  </p:cSld>
  <p:clrMapOvr>
    <a:masterClrMapping/>
  </p:clrMapOvr>
  <p:transition spd="slow" advClick="0" advTm="8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6448"/>
      </p:ext>
    </p:extLst>
  </p:cSld>
  <p:clrMapOvr>
    <a:masterClrMapping/>
  </p:clrMapOvr>
  <p:transition spd="slow" advClick="0" advTm="8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2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 advClick="0" advTm="8000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34" Type="http://schemas.openxmlformats.org/officeDocument/2006/relationships/image" Target="../media/image56.jpg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17" Type="http://schemas.openxmlformats.org/officeDocument/2006/relationships/image" Target="../media/image39.png"/><Relationship Id="rId25" Type="http://schemas.openxmlformats.org/officeDocument/2006/relationships/image" Target="../media/image47.jfif"/><Relationship Id="rId33" Type="http://schemas.openxmlformats.org/officeDocument/2006/relationships/image" Target="../media/image55.jpg"/><Relationship Id="rId2" Type="http://schemas.openxmlformats.org/officeDocument/2006/relationships/image" Target="../media/image24.jpg"/><Relationship Id="rId16" Type="http://schemas.openxmlformats.org/officeDocument/2006/relationships/image" Target="../media/image38.jpg"/><Relationship Id="rId20" Type="http://schemas.openxmlformats.org/officeDocument/2006/relationships/image" Target="../media/image42.jpg"/><Relationship Id="rId29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24" Type="http://schemas.openxmlformats.org/officeDocument/2006/relationships/image" Target="../media/image46.png"/><Relationship Id="rId32" Type="http://schemas.openxmlformats.org/officeDocument/2006/relationships/image" Target="../media/image54.jpg"/><Relationship Id="rId37" Type="http://schemas.openxmlformats.org/officeDocument/2006/relationships/image" Target="../media/image59.jpg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jpg"/><Relationship Id="rId10" Type="http://schemas.openxmlformats.org/officeDocument/2006/relationships/image" Target="../media/image32.png"/><Relationship Id="rId19" Type="http://schemas.openxmlformats.org/officeDocument/2006/relationships/image" Target="../media/image41.jp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jpg"/><Relationship Id="rId35" Type="http://schemas.openxmlformats.org/officeDocument/2006/relationships/image" Target="../media/image57.jpg"/><Relationship Id="rId8" Type="http://schemas.openxmlformats.org/officeDocument/2006/relationships/image" Target="../media/image30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14C34-F582-4EEF-86CE-F88761E5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76744-0B61-3201-8EDC-13F84961F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1" y="-275293"/>
            <a:ext cx="1219199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70518-8C68-2383-074E-C94E4694F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791" y="4735799"/>
            <a:ext cx="6470693" cy="60525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MAKING THE CONNECTION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!!footer rectangle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C134EBF0-F8F8-4605-E527-741B502FFD63}"/>
              </a:ext>
            </a:extLst>
          </p:cNvPr>
          <p:cNvSpPr txBox="1">
            <a:spLocks/>
          </p:cNvSpPr>
          <p:nvPr/>
        </p:nvSpPr>
        <p:spPr>
          <a:xfrm>
            <a:off x="658762" y="3118982"/>
            <a:ext cx="6878942" cy="1427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inzel" pitchFamily="2" charset="0"/>
              </a:rPr>
              <a:t>The Atlantic coastal fish habitat partnership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02F8A-6D13-623A-0791-336266A57AAF}"/>
              </a:ext>
            </a:extLst>
          </p:cNvPr>
          <p:cNvSpPr txBox="1"/>
          <p:nvPr/>
        </p:nvSpPr>
        <p:spPr>
          <a:xfrm>
            <a:off x="9615947" y="6508513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Merriweather" panose="00000500000000000000" pitchFamily="2" charset="0"/>
              </a:rPr>
              <a:t>Lisa Havel, ACFHP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179F959-4F84-A526-E88B-3F02FD909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47" y="103266"/>
            <a:ext cx="2324388" cy="166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3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0D422-1F31-4003-A93B-57877C2CB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98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B4D20-007B-0D6F-0852-473173C92C2B}"/>
              </a:ext>
            </a:extLst>
          </p:cNvPr>
          <p:cNvSpPr txBox="1"/>
          <p:nvPr/>
        </p:nvSpPr>
        <p:spPr>
          <a:xfrm>
            <a:off x="9615949" y="6506289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FL FWC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DF365-07AB-6831-005A-FEA77C462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5465" y="810710"/>
            <a:ext cx="6202374" cy="4685117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00F7F1-D253-C905-FED0-C9095DF601B6}"/>
              </a:ext>
            </a:extLst>
          </p:cNvPr>
          <p:cNvSpPr txBox="1">
            <a:spLocks/>
          </p:cNvSpPr>
          <p:nvPr/>
        </p:nvSpPr>
        <p:spPr>
          <a:xfrm>
            <a:off x="5342623" y="960057"/>
            <a:ext cx="6098678" cy="674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Cinzel" pitchFamily="2" charset="0"/>
              </a:rPr>
              <a:t>Riverine Bottom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93E192-69AD-B4DC-0702-ED826883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3023" y="1804307"/>
            <a:ext cx="45423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CCC2BBB-9C0B-FF4B-C222-A311BE4A7C14}"/>
              </a:ext>
            </a:extLst>
          </p:cNvPr>
          <p:cNvSpPr txBox="1">
            <a:spLocks/>
          </p:cNvSpPr>
          <p:nvPr/>
        </p:nvSpPr>
        <p:spPr>
          <a:xfrm>
            <a:off x="5586640" y="2149313"/>
            <a:ext cx="5668968" cy="32731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Riverine bottom from the headwaters to the coast</a:t>
            </a:r>
            <a:endParaRPr lang="en-US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Priority habitats in ACFHP’s North, Mid-, and South Atlantic subregions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Serves as spawning and nursing grounds for many species, including American eel, river herring, shad and Atlantic sturgeon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Sediments hold invertebrates and vegetation that provide food for many fish species</a:t>
            </a:r>
          </a:p>
          <a:p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74361"/>
      </p:ext>
    </p:extLst>
  </p:cSld>
  <p:clrMapOvr>
    <a:masterClrMapping/>
  </p:clrMapOvr>
  <p:transition spd="slow" advClick="0" advTm="8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0D422-1F31-4003-A93B-57877C2C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7571"/>
          <a:stretch/>
        </p:blipFill>
        <p:spPr>
          <a:xfrm>
            <a:off x="2842" y="10"/>
            <a:ext cx="12186315" cy="6857990"/>
          </a:xfrm>
          <a:prstGeom prst="rect">
            <a:avLst/>
          </a:prstGeom>
        </p:spPr>
      </p:pic>
      <p:sp>
        <p:nvSpPr>
          <p:cNvPr id="18" name="!!footer rectangle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18EBA-736C-1EA9-6D59-9A377C68195F}"/>
              </a:ext>
            </a:extLst>
          </p:cNvPr>
          <p:cNvSpPr txBox="1"/>
          <p:nvPr/>
        </p:nvSpPr>
        <p:spPr>
          <a:xfrm>
            <a:off x="9610264" y="6506289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Merriweather" panose="00000500000000000000" pitchFamily="2" charset="0"/>
              </a:rPr>
              <a:t>Shutterstock/ </a:t>
            </a:r>
            <a:r>
              <a:rPr lang="en-US" sz="1000" dirty="0" err="1">
                <a:latin typeface="Merriweather" panose="00000500000000000000" pitchFamily="2" charset="0"/>
              </a:rPr>
              <a:t>JuneJ</a:t>
            </a:r>
            <a:endParaRPr lang="en-US" sz="1000" dirty="0">
              <a:latin typeface="Merriweather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B9DB0-D442-5CF0-93F5-D11094CF9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3" y="810710"/>
            <a:ext cx="6202374" cy="4685117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C34162-A3C4-250F-1F4D-640F0466D059}"/>
              </a:ext>
            </a:extLst>
          </p:cNvPr>
          <p:cNvSpPr txBox="1">
            <a:spLocks/>
          </p:cNvSpPr>
          <p:nvPr/>
        </p:nvSpPr>
        <p:spPr>
          <a:xfrm>
            <a:off x="704631" y="960057"/>
            <a:ext cx="6202374" cy="674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Cinzel" pitchFamily="2" charset="0"/>
              </a:rPr>
              <a:t>Tidal Vegetation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4D24F0-FFB9-B871-E608-2C88F87A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03884" y="1804307"/>
            <a:ext cx="45423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070B8CA9-D5C9-DB22-68AE-2BC03CE9710B}"/>
              </a:ext>
            </a:extLst>
          </p:cNvPr>
          <p:cNvSpPr txBox="1">
            <a:spLocks/>
          </p:cNvSpPr>
          <p:nvPr/>
        </p:nvSpPr>
        <p:spPr>
          <a:xfrm>
            <a:off x="704631" y="2149313"/>
            <a:ext cx="6104542" cy="32731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Marshes found in estuaries and freshwater environments</a:t>
            </a:r>
            <a:endParaRPr lang="en-US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Priority habitats in ACFHP’s Mid-, South Atlantic, and South Florida subregions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Filters out pollutants and contaminants, sequesters </a:t>
            </a: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2-4x more carbo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per acre than tropical forests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Offers coastal communities protection from storms, floods, and sea level rise</a:t>
            </a:r>
          </a:p>
          <a:p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02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0D422-1F31-4003-A93B-57877C2C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8319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6451B-11A0-2F78-D09A-DAC29CDB2112}"/>
              </a:ext>
            </a:extLst>
          </p:cNvPr>
          <p:cNvSpPr txBox="1"/>
          <p:nvPr/>
        </p:nvSpPr>
        <p:spPr>
          <a:xfrm>
            <a:off x="9485523" y="6506289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Harold Hudson, NOAA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F41C4-F06F-8CC9-345D-9E8BD8DA6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9987" y="810710"/>
            <a:ext cx="6202374" cy="4685117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975705-22B3-4B3D-37E7-D32A5520816D}"/>
              </a:ext>
            </a:extLst>
          </p:cNvPr>
          <p:cNvSpPr txBox="1">
            <a:spLocks/>
          </p:cNvSpPr>
          <p:nvPr/>
        </p:nvSpPr>
        <p:spPr>
          <a:xfrm>
            <a:off x="5597145" y="960057"/>
            <a:ext cx="6205216" cy="674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Cinzel" pitchFamily="2" charset="0"/>
              </a:rPr>
              <a:t>Coral and Live/Hard Bottom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CCDAFF-6E15-495F-D796-74C252863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8439" y="1804307"/>
            <a:ext cx="45423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550F1C17-C284-EA34-973F-CB49C87150C3}"/>
              </a:ext>
            </a:extLst>
          </p:cNvPr>
          <p:cNvSpPr txBox="1">
            <a:spLocks/>
          </p:cNvSpPr>
          <p:nvPr/>
        </p:nvSpPr>
        <p:spPr>
          <a:xfrm>
            <a:off x="5841162" y="2032909"/>
            <a:ext cx="5770830" cy="3321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coral reefs, patch reef, soft corals, anemones, live rock, and macroalgae</a:t>
            </a:r>
            <a:endParaRPr lang="en-US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Priority habitat in ACFHP’s South Florida subregion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habitat to </a:t>
            </a: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25%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all marine life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Protects coastal communities against storm surge, provide food for people and marine organisms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source of biomedical chemicals</a:t>
            </a:r>
          </a:p>
          <a:p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81018"/>
      </p:ext>
    </p:extLst>
  </p:cSld>
  <p:clrMapOvr>
    <a:masterClrMapping/>
  </p:clrMapOvr>
  <p:transition spd="slow" advClick="0" advTm="8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0D422-1F31-4003-A93B-57877C2CB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7784"/>
          <a:stretch/>
        </p:blipFill>
        <p:spPr>
          <a:xfrm>
            <a:off x="0" y="-1"/>
            <a:ext cx="12186315" cy="6407249"/>
          </a:xfrm>
          <a:prstGeom prst="rect">
            <a:avLst/>
          </a:prstGeom>
        </p:spPr>
      </p:pic>
      <p:sp>
        <p:nvSpPr>
          <p:cNvPr id="18" name="!!footer rectangle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42E9E-6FE6-CC52-179D-2D0C945DC9B9}"/>
              </a:ext>
            </a:extLst>
          </p:cNvPr>
          <p:cNvSpPr txBox="1"/>
          <p:nvPr/>
        </p:nvSpPr>
        <p:spPr>
          <a:xfrm>
            <a:off x="8913035" y="6506289"/>
            <a:ext cx="327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Merriweather" panose="00000500000000000000" pitchFamily="2" charset="0"/>
              </a:rPr>
              <a:t>Shutterstock/Frederick J. Home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5F754-8939-A104-D991-A50CA7898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3" y="810710"/>
            <a:ext cx="6202374" cy="4685117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B1083B2-1D88-236D-796A-2C6661F34AD2}"/>
              </a:ext>
            </a:extLst>
          </p:cNvPr>
          <p:cNvSpPr txBox="1">
            <a:spLocks/>
          </p:cNvSpPr>
          <p:nvPr/>
        </p:nvSpPr>
        <p:spPr>
          <a:xfrm>
            <a:off x="704631" y="960057"/>
            <a:ext cx="6098678" cy="674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Cinzel" pitchFamily="2" charset="0"/>
              </a:rPr>
              <a:t>Marine and Estuarine Shellfish Beds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FCAF66-AD9C-A910-0681-64EFDF0C3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87072" y="1804307"/>
            <a:ext cx="45423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351A4600-112D-F8BE-BC2D-E2C9E27E00C3}"/>
              </a:ext>
            </a:extLst>
          </p:cNvPr>
          <p:cNvSpPr txBox="1">
            <a:spLocks/>
          </p:cNvSpPr>
          <p:nvPr/>
        </p:nvSpPr>
        <p:spPr>
          <a:xfrm>
            <a:off x="948648" y="1973675"/>
            <a:ext cx="5668968" cy="34488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Oyster reefs, scallop and hard clam beds, and shell accumulations</a:t>
            </a:r>
            <a:endParaRPr lang="en-US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Priority habitats in ACFHP’s North, Mid-, and South Atlantic subregions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 at removing excess nutrients, contaminants, and sediments from the water column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habitat and food for estuarine species and reduces the threat of coastal erosion</a:t>
            </a:r>
          </a:p>
          <a:p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17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F13DDF1D-C271-1BC7-E193-25AA95D0B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491"/>
          <a:stretch/>
        </p:blipFill>
        <p:spPr>
          <a:xfrm>
            <a:off x="-5685" y="10"/>
            <a:ext cx="1218895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CB57E-E7F7-ED08-02D3-94689DF4B0DC}"/>
              </a:ext>
            </a:extLst>
          </p:cNvPr>
          <p:cNvSpPr txBox="1"/>
          <p:nvPr/>
        </p:nvSpPr>
        <p:spPr>
          <a:xfrm>
            <a:off x="9615949" y="6484286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Lisa Havel, ACFHP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8E6A3-74C1-7DD9-855C-9B220483F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6828" y="230505"/>
            <a:ext cx="5471416" cy="4320222"/>
          </a:xfrm>
          <a:prstGeom prst="rect">
            <a:avLst/>
          </a:prstGeom>
          <a:solidFill>
            <a:srgbClr val="262626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836D22-3C2B-37B4-0BC6-5863FE404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1921" y="2865755"/>
            <a:ext cx="4161333" cy="3261674"/>
          </a:xfrm>
          <a:prstGeom prst="rect">
            <a:avLst/>
          </a:prstGeom>
          <a:solidFill>
            <a:srgbClr val="262626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502BD-A049-A1DC-B7BA-3FFEDFD1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04" y="503558"/>
            <a:ext cx="4684063" cy="58556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inzel" pitchFamily="2" charset="0"/>
              </a:rPr>
              <a:t>To Get Involved: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9BB427-46C5-5FFD-C1F9-AED0CB5EDB42}"/>
              </a:ext>
            </a:extLst>
          </p:cNvPr>
          <p:cNvSpPr txBox="1">
            <a:spLocks/>
          </p:cNvSpPr>
          <p:nvPr/>
        </p:nvSpPr>
        <p:spPr>
          <a:xfrm>
            <a:off x="7526657" y="2687379"/>
            <a:ext cx="4078079" cy="78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bg1"/>
                </a:solidFill>
                <a:latin typeface="Cinzel" pitchFamily="2" charset="0"/>
              </a:rPr>
              <a:t>For More Information:</a:t>
            </a:r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69535" y="1381912"/>
            <a:ext cx="3647529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A54B4BB-478A-89C0-4295-B81C7050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081" y="1508161"/>
            <a:ext cx="5182435" cy="271518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buBlip>
                <a:blip r:embed="rId4"/>
              </a:buBlip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Donate to ACFHP</a:t>
            </a:r>
          </a:p>
          <a:p>
            <a:pPr lvl="1">
              <a:lnSpc>
                <a:spcPct val="150000"/>
              </a:lnSpc>
              <a:buBlip>
                <a:blip r:embed="rId4"/>
              </a:buBlip>
            </a:pP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Become a partner</a:t>
            </a:r>
          </a:p>
          <a:p>
            <a:pPr lvl="1">
              <a:lnSpc>
                <a:spcPct val="150000"/>
              </a:lnSpc>
              <a:buBlip>
                <a:blip r:embed="rId4"/>
              </a:buBlip>
            </a:pP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Apply for funding or endorsement</a:t>
            </a:r>
          </a:p>
          <a:p>
            <a:pPr lvl="1">
              <a:lnSpc>
                <a:spcPct val="150000"/>
              </a:lnSpc>
              <a:buBlip>
                <a:blip r:embed="rId4"/>
              </a:buBlip>
            </a:pP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Subscribe to our newsletter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21E20FD-DB8B-0207-D91E-1266BE393B1B}"/>
              </a:ext>
            </a:extLst>
          </p:cNvPr>
          <p:cNvSpPr txBox="1">
            <a:spLocks/>
          </p:cNvSpPr>
          <p:nvPr/>
        </p:nvSpPr>
        <p:spPr>
          <a:xfrm>
            <a:off x="7823337" y="3558343"/>
            <a:ext cx="3062458" cy="256582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 at: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www.atlanticfishhabitat.org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ACFHPinfo@asmfc.org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us on Facebook: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Facebook.com/ACFHP</a:t>
            </a:r>
          </a:p>
          <a:p>
            <a:endParaRPr lang="en-US" sz="1600" dirty="0">
              <a:solidFill>
                <a:schemeClr val="bg1"/>
              </a:solidFill>
              <a:latin typeface="Merriweather" panose="00000500000000000000" pitchFamily="2" charset="0"/>
            </a:endParaRPr>
          </a:p>
        </p:txBody>
      </p:sp>
      <p:cxnSp>
        <p:nvCxnSpPr>
          <p:cNvPr id="16" name="!!Straight Connector">
            <a:extLst>
              <a:ext uri="{FF2B5EF4-FFF2-40B4-BE49-F238E27FC236}">
                <a16:creationId xmlns:a16="http://schemas.microsoft.com/office/drawing/2014/main" id="{02D3EC62-578F-6065-81CE-03A615171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8927" y="3478116"/>
            <a:ext cx="3647529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773422"/>
      </p:ext>
    </p:extLst>
  </p:cSld>
  <p:clrMapOvr>
    <a:masterClrMapping/>
  </p:clrMapOvr>
  <p:transition spd="slow" advClick="0" advTm="8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C5A2DC-DC3B-5D49-22F7-232A3A81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36" y="723827"/>
            <a:ext cx="10058400" cy="913802"/>
          </a:xfrm>
        </p:spPr>
        <p:txBody>
          <a:bodyPr>
            <a:normAutofit/>
          </a:bodyPr>
          <a:lstStyle/>
          <a:p>
            <a:pPr algn="ctr"/>
            <a:r>
              <a:rPr lang="en-US" sz="5000" dirty="0">
                <a:latin typeface="Cinzel" pitchFamily="2" charset="0"/>
              </a:rPr>
              <a:t>ACFHP PARTNERS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9C31374-B35B-EEA5-6E9D-A1425E282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60" y="5333326"/>
            <a:ext cx="822960" cy="822960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232708F7-7573-E7C4-F52D-5580ED546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70" y="2110824"/>
            <a:ext cx="819303" cy="82296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41E3D5D-45BA-E0E4-E38D-BFA8FA8DF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50" y="2110824"/>
            <a:ext cx="1605777" cy="82296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DB04AB1-7D4D-4270-55D4-6AA24C32D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21" y="2110824"/>
            <a:ext cx="822960" cy="82296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2F65188-86DD-C56F-962D-8C60B340E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96" y="5333326"/>
            <a:ext cx="822960" cy="82296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4CC60022-DC0F-23C1-731A-F66C813AA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05" y="5271925"/>
            <a:ext cx="834337" cy="822960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id="{D97453B3-BF68-B524-6007-F0B3CA148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16" y="4234824"/>
            <a:ext cx="822960" cy="822960"/>
          </a:xfrm>
          <a:prstGeom prst="rect">
            <a:avLst/>
          </a:prstGeom>
        </p:spPr>
      </p:pic>
      <p:pic>
        <p:nvPicPr>
          <p:cNvPr id="20" name="Picture 19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B55E030E-42E5-E040-BAC3-03B08CDACC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99" y="5376786"/>
            <a:ext cx="965584" cy="82296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E3B042BB-5E28-FE35-BF42-A165FF7FE4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54" y="5333326"/>
            <a:ext cx="781812" cy="822960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F39846BE-542E-DCA0-73BB-43B2EF720B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4" y="2054617"/>
            <a:ext cx="822960" cy="822960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5284E7-5699-AD0E-FCC3-676C89B6CF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125" y="4234824"/>
            <a:ext cx="504540" cy="822960"/>
          </a:xfrm>
          <a:prstGeom prst="rect">
            <a:avLst/>
          </a:prstGeom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D4C827-2ABC-E36D-B4B5-C5A53FB14C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95" y="4234824"/>
            <a:ext cx="836803" cy="822960"/>
          </a:xfrm>
          <a:prstGeom prst="rect">
            <a:avLst/>
          </a:prstGeom>
        </p:spPr>
      </p:pic>
      <p:pic>
        <p:nvPicPr>
          <p:cNvPr id="25" name="Picture 24" descr="Logo, calendar&#10;&#10;Description automatically generated">
            <a:extLst>
              <a:ext uri="{FF2B5EF4-FFF2-40B4-BE49-F238E27FC236}">
                <a16:creationId xmlns:a16="http://schemas.microsoft.com/office/drawing/2014/main" id="{9C4CEC80-A559-A1CE-5C87-D54D9F4BA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29" y="4261323"/>
            <a:ext cx="643404" cy="822960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1D54B38B-F6E4-6A93-A108-0EB5405E23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29" y="5274976"/>
            <a:ext cx="829598" cy="82296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4B0B0E7F-2BE2-3802-0428-4E3134D9F8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91" y="3194777"/>
            <a:ext cx="822960" cy="822960"/>
          </a:xfrm>
          <a:prstGeom prst="rect">
            <a:avLst/>
          </a:prstGeom>
        </p:spPr>
      </p:pic>
      <p:pic>
        <p:nvPicPr>
          <p:cNvPr id="28" name="Picture 27" descr="Logo&#10;&#10;Description automatically generated with low confidence">
            <a:extLst>
              <a:ext uri="{FF2B5EF4-FFF2-40B4-BE49-F238E27FC236}">
                <a16:creationId xmlns:a16="http://schemas.microsoft.com/office/drawing/2014/main" id="{2B08249D-3D49-E5BD-77C7-89A43DA29E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90" y="2110824"/>
            <a:ext cx="689149" cy="82296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E360B3C-18CE-29C8-A0C6-C09DCC07BF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54" y="4240797"/>
            <a:ext cx="2231756" cy="822960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EC6452DC-530D-CC07-06CA-B796A7EC32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68" y="4259052"/>
            <a:ext cx="661743" cy="82296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E0775D9C-96F1-D901-2485-BADB5A524E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920" y="3159414"/>
            <a:ext cx="1316736" cy="822960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ADD96AF6-9693-8D44-6B29-EB93613900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56" y="3145860"/>
            <a:ext cx="806823" cy="822960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331A4EA8-A3E1-B7E0-33B8-A152114B69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1" y="3154417"/>
            <a:ext cx="2324745" cy="822960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B01B2A2-3E14-E99C-E1D5-D25A5B8669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86" y="5220275"/>
            <a:ext cx="2717321" cy="822960"/>
          </a:xfrm>
          <a:prstGeom prst="rect">
            <a:avLst/>
          </a:prstGeom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63807B63-FF86-B170-C84D-77D4CDA264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29" y="3148268"/>
            <a:ext cx="1897314" cy="822960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4F51CAAC-D8EC-4161-78D8-9D1CE735695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29" y="3194777"/>
            <a:ext cx="822960" cy="822960"/>
          </a:xfrm>
          <a:prstGeom prst="rect">
            <a:avLst/>
          </a:prstGeom>
        </p:spPr>
      </p:pic>
      <p:pic>
        <p:nvPicPr>
          <p:cNvPr id="37" name="Picture 36" descr="Logo, calendar&#10;&#10;Description automatically generated">
            <a:extLst>
              <a:ext uri="{FF2B5EF4-FFF2-40B4-BE49-F238E27FC236}">
                <a16:creationId xmlns:a16="http://schemas.microsoft.com/office/drawing/2014/main" id="{775E05F1-74CE-A305-25F7-14998856BC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38" y="4234824"/>
            <a:ext cx="674810" cy="822960"/>
          </a:xfrm>
          <a:prstGeom prst="rect">
            <a:avLst/>
          </a:prstGeom>
        </p:spPr>
      </p:pic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E52E484A-CB90-5429-24F5-6BCEAB44CC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6" y="5274976"/>
            <a:ext cx="570439" cy="822960"/>
          </a:xfrm>
          <a:prstGeom prst="rect">
            <a:avLst/>
          </a:prstGeom>
        </p:spPr>
      </p:pic>
      <p:pic>
        <p:nvPicPr>
          <p:cNvPr id="39" name="Picture 38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378AF71E-979F-29D5-299F-5E5A4A8DCE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7" y="4261323"/>
            <a:ext cx="822960" cy="822960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5D26F0-C35A-8063-619C-7C4A13E75B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14" y="2101108"/>
            <a:ext cx="2571750" cy="822960"/>
          </a:xfrm>
          <a:prstGeom prst="rect">
            <a:avLst/>
          </a:prstGeom>
        </p:spPr>
      </p:pic>
      <p:pic>
        <p:nvPicPr>
          <p:cNvPr id="41" name="Picture 40" descr="Circle&#10;&#10;Description automatically generated">
            <a:extLst>
              <a:ext uri="{FF2B5EF4-FFF2-40B4-BE49-F238E27FC236}">
                <a16:creationId xmlns:a16="http://schemas.microsoft.com/office/drawing/2014/main" id="{F7B41B6B-4ACB-EA0C-D866-474E773ED68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47" y="3194777"/>
            <a:ext cx="822960" cy="82296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6DC096A6-BB3D-AF82-2AA4-70F4620FEBA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624" y="5333326"/>
            <a:ext cx="760825" cy="82296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77842607-9086-D3D7-4F62-C25CAEA4FD7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1" y="4243479"/>
            <a:ext cx="822960" cy="822960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298B09FD-427A-1725-F7CC-41FE2A1EB7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14" y="2101108"/>
            <a:ext cx="1178720" cy="822960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0DD6C497-EDAD-3E5E-43A8-604B840E8DD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03" y="3197723"/>
            <a:ext cx="1567542" cy="822960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64576E81-8A75-1724-3852-F77CB6B3469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0" y="4240797"/>
            <a:ext cx="1234440" cy="822960"/>
          </a:xfrm>
          <a:prstGeom prst="rect">
            <a:avLst/>
          </a:prstGeom>
        </p:spPr>
      </p:pic>
      <p:pic>
        <p:nvPicPr>
          <p:cNvPr id="47" name="Picture 46" descr="Logo, company name&#10;&#10;Description automatically generated">
            <a:extLst>
              <a:ext uri="{FF2B5EF4-FFF2-40B4-BE49-F238E27FC236}">
                <a16:creationId xmlns:a16="http://schemas.microsoft.com/office/drawing/2014/main" id="{BD91A873-4EFE-7D91-7F87-A7B27F89E2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00" y="2101108"/>
            <a:ext cx="1036965" cy="822960"/>
          </a:xfrm>
          <a:prstGeom prst="rect">
            <a:avLst/>
          </a:prstGeom>
        </p:spPr>
      </p:pic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E4997C6E-3F21-E166-AEAA-0EB6A2FB0A0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288" y="2103723"/>
            <a:ext cx="86627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5724"/>
      </p:ext>
    </p:extLst>
  </p:cSld>
  <p:clrMapOvr>
    <a:masterClrMapping/>
  </p:clrMapOvr>
  <p:transition spd="slow" advClick="0" advTm="8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CA037-7474-8073-F28B-735CDC7A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41" y="131298"/>
            <a:ext cx="3798453" cy="64694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inzel" pitchFamily="2" charset="0"/>
              </a:rPr>
              <a:t>Who We Are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0625" y="775316"/>
            <a:ext cx="335697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D4195-6F1E-C34B-AC91-1A9BC5327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41" y="896609"/>
            <a:ext cx="3798453" cy="134413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coastwide collaboration of over 30 different state, federal, tribal, and nongovernmental entities.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05AF78-D6EF-ED6B-B4C7-2DAE4EE77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 r="-3" b="2685"/>
          <a:stretch/>
        </p:blipFill>
        <p:spPr>
          <a:xfrm>
            <a:off x="4059920" y="1"/>
            <a:ext cx="4035714" cy="3401058"/>
          </a:xfrm>
          <a:prstGeom prst="rect">
            <a:avLst/>
          </a:prstGeom>
        </p:spPr>
      </p:pic>
      <p:pic>
        <p:nvPicPr>
          <p:cNvPr id="4" name="Picture 3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3173ADB3-27EC-4DF0-E042-682F30F0FB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r="10020" b="3"/>
          <a:stretch/>
        </p:blipFill>
        <p:spPr>
          <a:xfrm>
            <a:off x="4059924" y="3474720"/>
            <a:ext cx="4021571" cy="3383280"/>
          </a:xfrm>
          <a:prstGeom prst="rect">
            <a:avLst/>
          </a:prstGeom>
        </p:spPr>
      </p:pic>
      <p:pic>
        <p:nvPicPr>
          <p:cNvPr id="6" name="Picture 5" descr="A person holding a fish&#10;&#10;Description automatically generated">
            <a:extLst>
              <a:ext uri="{FF2B5EF4-FFF2-40B4-BE49-F238E27FC236}">
                <a16:creationId xmlns:a16="http://schemas.microsoft.com/office/drawing/2014/main" id="{5E51C60C-3FE5-8BCD-C6BD-6945184A3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" b="1"/>
          <a:stretch/>
        </p:blipFill>
        <p:spPr>
          <a:xfrm>
            <a:off x="8175592" y="6086"/>
            <a:ext cx="4016407" cy="685191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BAFABA-E47D-71E7-6537-14E766581B84}"/>
              </a:ext>
            </a:extLst>
          </p:cNvPr>
          <p:cNvSpPr txBox="1">
            <a:spLocks/>
          </p:cNvSpPr>
          <p:nvPr/>
        </p:nvSpPr>
        <p:spPr>
          <a:xfrm>
            <a:off x="167375" y="3591098"/>
            <a:ext cx="3798452" cy="2486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0000"/>
              </a:lnSpc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Healthy, thriving habitats of sufficient quantity and quality to support all life stages of Atlantic coastal, estuarine-dependent, and diadromous fishes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0ACA93-39AF-C932-9C24-2786370017BA}"/>
              </a:ext>
            </a:extLst>
          </p:cNvPr>
          <p:cNvSpPr txBox="1">
            <a:spLocks/>
          </p:cNvSpPr>
          <p:nvPr/>
        </p:nvSpPr>
        <p:spPr>
          <a:xfrm>
            <a:off x="563511" y="2827774"/>
            <a:ext cx="2994815" cy="646946"/>
          </a:xfrm>
          <a:prstGeom prst="rect">
            <a:avLst/>
          </a:prstGeom>
          <a:solidFill>
            <a:srgbClr val="262626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Cinzel" pitchFamily="2" charset="0"/>
              </a:rPr>
              <a:t>Our Vision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56A337-8118-E9C7-AA51-85EED857E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2817" y="3520598"/>
            <a:ext cx="335697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D0C7461-A078-78F2-2F13-0F33FA12814D}"/>
              </a:ext>
            </a:extLst>
          </p:cNvPr>
          <p:cNvSpPr txBox="1"/>
          <p:nvPr/>
        </p:nvSpPr>
        <p:spPr>
          <a:xfrm>
            <a:off x="10362561" y="6471867"/>
            <a:ext cx="1790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rriweather" panose="00000500000000000000" pitchFamily="2" charset="0"/>
              </a:rPr>
              <a:t>Phillip Westcott, USFWS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12C8DA-A18A-845C-A53D-8910601D5F92}"/>
              </a:ext>
            </a:extLst>
          </p:cNvPr>
          <p:cNvSpPr txBox="1"/>
          <p:nvPr/>
        </p:nvSpPr>
        <p:spPr>
          <a:xfrm>
            <a:off x="7276641" y="6530055"/>
            <a:ext cx="1003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rriweather" panose="00000500000000000000" pitchFamily="2" charset="0"/>
              </a:rPr>
              <a:t> USFWS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48F68-3B47-3118-37CE-374DD2DC1A0E}"/>
              </a:ext>
            </a:extLst>
          </p:cNvPr>
          <p:cNvSpPr txBox="1"/>
          <p:nvPr/>
        </p:nvSpPr>
        <p:spPr>
          <a:xfrm>
            <a:off x="7435081" y="3151247"/>
            <a:ext cx="595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erriweather" panose="00000500000000000000" pitchFamily="2" charset="0"/>
              </a:rPr>
              <a:t>TNC</a:t>
            </a:r>
          </a:p>
        </p:txBody>
      </p:sp>
    </p:spTree>
    <p:extLst>
      <p:ext uri="{BB962C8B-B14F-4D97-AF65-F5344CB8AC3E}">
        <p14:creationId xmlns:p14="http://schemas.microsoft.com/office/powerpoint/2010/main" val="529425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9BA134F-37B6-498A-B46D-040B86E5D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FE3F30-11E0-4842-8523-7222538C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44106" y="0"/>
            <a:ext cx="754787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0E7AE-89D9-E3FB-24E9-2023A71B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01" y="516836"/>
            <a:ext cx="5778919" cy="69819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inzel" pitchFamily="2" charset="0"/>
              </a:rPr>
              <a:t>Where We Work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E7D319-545A-41CD-95DF-4DE4FA8A4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5892" y="1492434"/>
            <a:ext cx="5577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BC941A-56F4-37A6-58AA-CE8FB81676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212889"/>
              </p:ext>
            </p:extLst>
          </p:nvPr>
        </p:nvGraphicFramePr>
        <p:xfrm>
          <a:off x="5315802" y="1966588"/>
          <a:ext cx="6571398" cy="4471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C8D14C4-89B0-1D67-E029-04B06E4479DD}"/>
              </a:ext>
            </a:extLst>
          </p:cNvPr>
          <p:cNvSpPr txBox="1"/>
          <p:nvPr/>
        </p:nvSpPr>
        <p:spPr>
          <a:xfrm>
            <a:off x="9615949" y="6484286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Map Credit: Tayler Fewell, ACFHP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145B44-5904-E9EC-D139-5D642DA3B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0" y="0"/>
            <a:ext cx="416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7653"/>
      </p:ext>
    </p:extLst>
  </p:cSld>
  <p:clrMapOvr>
    <a:masterClrMapping/>
  </p:clrMapOvr>
  <p:transition spd="slow" advClick="0" advTm="8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F5FDE-4B9A-9782-7008-BD9FFAC2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8" y="517052"/>
            <a:ext cx="3720230" cy="1048918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inzel" pitchFamily="2" charset="0"/>
              </a:rPr>
              <a:t>What We 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971B4D-868F-3898-864B-7E2A0149C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5239" y="1766958"/>
            <a:ext cx="335697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84BDBC7-7E90-F23D-717A-E39DDD2925BB}"/>
              </a:ext>
            </a:extLst>
          </p:cNvPr>
          <p:cNvSpPr/>
          <p:nvPr/>
        </p:nvSpPr>
        <p:spPr>
          <a:xfrm rot="2742961">
            <a:off x="5743598" y="4872239"/>
            <a:ext cx="648618" cy="537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6850"/>
                </a:moveTo>
                <a:lnTo>
                  <a:pt x="648618" y="268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0271D4A-9B1C-0CEF-5811-09194BD923A9}"/>
              </a:ext>
            </a:extLst>
          </p:cNvPr>
          <p:cNvSpPr/>
          <p:nvPr/>
        </p:nvSpPr>
        <p:spPr>
          <a:xfrm rot="130587">
            <a:off x="5866979" y="3649954"/>
            <a:ext cx="797997" cy="537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6850"/>
                </a:moveTo>
                <a:lnTo>
                  <a:pt x="797997" y="268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3E011C-E14C-DA7D-CF3B-69C04CBF9847}"/>
              </a:ext>
            </a:extLst>
          </p:cNvPr>
          <p:cNvSpPr/>
          <p:nvPr/>
        </p:nvSpPr>
        <p:spPr>
          <a:xfrm rot="19040036">
            <a:off x="5811652" y="2489548"/>
            <a:ext cx="420235" cy="537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6850"/>
                </a:moveTo>
                <a:lnTo>
                  <a:pt x="420235" y="268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D3F2C8-22E1-7EC7-96DE-3860D24CDAF9}"/>
              </a:ext>
            </a:extLst>
          </p:cNvPr>
          <p:cNvSpPr/>
          <p:nvPr/>
        </p:nvSpPr>
        <p:spPr>
          <a:xfrm>
            <a:off x="2184401" y="1967939"/>
            <a:ext cx="4000523" cy="404336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91E86B5-59DD-775B-C6FB-E29A642AA78F}"/>
              </a:ext>
            </a:extLst>
          </p:cNvPr>
          <p:cNvSpPr/>
          <p:nvPr/>
        </p:nvSpPr>
        <p:spPr>
          <a:xfrm>
            <a:off x="5939195" y="871259"/>
            <a:ext cx="1791399" cy="1791399"/>
          </a:xfrm>
          <a:custGeom>
            <a:avLst/>
            <a:gdLst>
              <a:gd name="connsiteX0" fmla="*/ 0 w 1791399"/>
              <a:gd name="connsiteY0" fmla="*/ 895700 h 1791399"/>
              <a:gd name="connsiteX1" fmla="*/ 895700 w 1791399"/>
              <a:gd name="connsiteY1" fmla="*/ 0 h 1791399"/>
              <a:gd name="connsiteX2" fmla="*/ 1791400 w 1791399"/>
              <a:gd name="connsiteY2" fmla="*/ 895700 h 1791399"/>
              <a:gd name="connsiteX3" fmla="*/ 895700 w 1791399"/>
              <a:gd name="connsiteY3" fmla="*/ 1791400 h 1791399"/>
              <a:gd name="connsiteX4" fmla="*/ 0 w 1791399"/>
              <a:gd name="connsiteY4" fmla="*/ 895700 h 179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399" h="1791399">
                <a:moveTo>
                  <a:pt x="0" y="895700"/>
                </a:moveTo>
                <a:cubicBezTo>
                  <a:pt x="0" y="401019"/>
                  <a:pt x="401019" y="0"/>
                  <a:pt x="895700" y="0"/>
                </a:cubicBezTo>
                <a:cubicBezTo>
                  <a:pt x="1390381" y="0"/>
                  <a:pt x="1791400" y="401019"/>
                  <a:pt x="1791400" y="895700"/>
                </a:cubicBezTo>
                <a:cubicBezTo>
                  <a:pt x="1791400" y="1390381"/>
                  <a:pt x="1390381" y="1791400"/>
                  <a:pt x="895700" y="1791400"/>
                </a:cubicBezTo>
                <a:cubicBezTo>
                  <a:pt x="401019" y="1791400"/>
                  <a:pt x="0" y="1390381"/>
                  <a:pt x="0" y="89570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3139" tIns="273139" rIns="273139" bIns="2731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>
                <a:latin typeface="Calibri" panose="020F0502020204030204" pitchFamily="34" charset="0"/>
                <a:cs typeface="Calibri" panose="020F0502020204030204" pitchFamily="34" charset="0"/>
              </a:rPr>
              <a:t>We make the connection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BBC4D7-6170-B7A2-5B5C-7401EBCA601C}"/>
              </a:ext>
            </a:extLst>
          </p:cNvPr>
          <p:cNvSpPr/>
          <p:nvPr/>
        </p:nvSpPr>
        <p:spPr>
          <a:xfrm>
            <a:off x="7898380" y="783105"/>
            <a:ext cx="4287935" cy="1791399"/>
          </a:xfrm>
          <a:custGeom>
            <a:avLst/>
            <a:gdLst>
              <a:gd name="connsiteX0" fmla="*/ 0 w 2687098"/>
              <a:gd name="connsiteY0" fmla="*/ 0 h 1791399"/>
              <a:gd name="connsiteX1" fmla="*/ 2687098 w 2687098"/>
              <a:gd name="connsiteY1" fmla="*/ 0 h 1791399"/>
              <a:gd name="connsiteX2" fmla="*/ 2687098 w 2687098"/>
              <a:gd name="connsiteY2" fmla="*/ 1791399 h 1791399"/>
              <a:gd name="connsiteX3" fmla="*/ 0 w 2687098"/>
              <a:gd name="connsiteY3" fmla="*/ 1791399 h 1791399"/>
              <a:gd name="connsiteX4" fmla="*/ 0 w 2687098"/>
              <a:gd name="connsiteY4" fmla="*/ 0 h 179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098" h="1791399">
                <a:moveTo>
                  <a:pt x="0" y="0"/>
                </a:moveTo>
                <a:lnTo>
                  <a:pt x="2687098" y="0"/>
                </a:lnTo>
                <a:lnTo>
                  <a:pt x="2687098" y="1791399"/>
                </a:lnTo>
                <a:lnTo>
                  <a:pt x="0" y="17913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Between fish and people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From headwaters to the ocean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Between partners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0E830B-3129-6245-1344-242AEBCCE62B}"/>
              </a:ext>
            </a:extLst>
          </p:cNvPr>
          <p:cNvSpPr/>
          <p:nvPr/>
        </p:nvSpPr>
        <p:spPr>
          <a:xfrm>
            <a:off x="6664051" y="2837475"/>
            <a:ext cx="1773933" cy="1776333"/>
          </a:xfrm>
          <a:custGeom>
            <a:avLst/>
            <a:gdLst>
              <a:gd name="connsiteX0" fmla="*/ 0 w 1773933"/>
              <a:gd name="connsiteY0" fmla="*/ 888167 h 1776333"/>
              <a:gd name="connsiteX1" fmla="*/ 886967 w 1773933"/>
              <a:gd name="connsiteY1" fmla="*/ 0 h 1776333"/>
              <a:gd name="connsiteX2" fmla="*/ 1773934 w 1773933"/>
              <a:gd name="connsiteY2" fmla="*/ 888167 h 1776333"/>
              <a:gd name="connsiteX3" fmla="*/ 886967 w 1773933"/>
              <a:gd name="connsiteY3" fmla="*/ 1776334 h 1776333"/>
              <a:gd name="connsiteX4" fmla="*/ 0 w 1773933"/>
              <a:gd name="connsiteY4" fmla="*/ 888167 h 177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933" h="1776333">
                <a:moveTo>
                  <a:pt x="0" y="888167"/>
                </a:moveTo>
                <a:cubicBezTo>
                  <a:pt x="0" y="397646"/>
                  <a:pt x="397109" y="0"/>
                  <a:pt x="886967" y="0"/>
                </a:cubicBezTo>
                <a:cubicBezTo>
                  <a:pt x="1376825" y="0"/>
                  <a:pt x="1773934" y="397646"/>
                  <a:pt x="1773934" y="888167"/>
                </a:cubicBezTo>
                <a:cubicBezTo>
                  <a:pt x="1773934" y="1378688"/>
                  <a:pt x="1376825" y="1776334"/>
                  <a:pt x="886967" y="1776334"/>
                </a:cubicBezTo>
                <a:cubicBezTo>
                  <a:pt x="397109" y="1776334"/>
                  <a:pt x="0" y="1378688"/>
                  <a:pt x="0" y="888167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581" tIns="270933" rIns="270581" bIns="270933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>
                <a:latin typeface="Calibri" panose="020F0502020204030204" pitchFamily="34" charset="0"/>
                <a:cs typeface="Calibri" panose="020F0502020204030204" pitchFamily="34" charset="0"/>
              </a:rPr>
              <a:t>National to the local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A365E6-3896-7F74-4E09-09AD1C65CF62}"/>
              </a:ext>
            </a:extLst>
          </p:cNvPr>
          <p:cNvSpPr/>
          <p:nvPr/>
        </p:nvSpPr>
        <p:spPr>
          <a:xfrm>
            <a:off x="8653163" y="2788637"/>
            <a:ext cx="3323658" cy="1776333"/>
          </a:xfrm>
          <a:custGeom>
            <a:avLst/>
            <a:gdLst>
              <a:gd name="connsiteX0" fmla="*/ 0 w 2660899"/>
              <a:gd name="connsiteY0" fmla="*/ 0 h 1776333"/>
              <a:gd name="connsiteX1" fmla="*/ 2660899 w 2660899"/>
              <a:gd name="connsiteY1" fmla="*/ 0 h 1776333"/>
              <a:gd name="connsiteX2" fmla="*/ 2660899 w 2660899"/>
              <a:gd name="connsiteY2" fmla="*/ 1776333 h 1776333"/>
              <a:gd name="connsiteX3" fmla="*/ 0 w 2660899"/>
              <a:gd name="connsiteY3" fmla="*/ 1776333 h 1776333"/>
              <a:gd name="connsiteX4" fmla="*/ 0 w 2660899"/>
              <a:gd name="connsiteY4" fmla="*/ 0 h 177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0899" h="1776333">
                <a:moveTo>
                  <a:pt x="0" y="0"/>
                </a:moveTo>
                <a:lnTo>
                  <a:pt x="2660899" y="0"/>
                </a:lnTo>
                <a:lnTo>
                  <a:pt x="2660899" y="1776333"/>
                </a:lnTo>
                <a:lnTo>
                  <a:pt x="0" y="1776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Protect, 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Restore,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Enhance fish habitat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EA495A9-0CCD-DE12-4E9A-51775A1002B3}"/>
              </a:ext>
            </a:extLst>
          </p:cNvPr>
          <p:cNvSpPr/>
          <p:nvPr/>
        </p:nvSpPr>
        <p:spPr>
          <a:xfrm>
            <a:off x="6024036" y="4876779"/>
            <a:ext cx="1791399" cy="1791399"/>
          </a:xfrm>
          <a:custGeom>
            <a:avLst/>
            <a:gdLst>
              <a:gd name="connsiteX0" fmla="*/ 0 w 1791399"/>
              <a:gd name="connsiteY0" fmla="*/ 895700 h 1791399"/>
              <a:gd name="connsiteX1" fmla="*/ 895700 w 1791399"/>
              <a:gd name="connsiteY1" fmla="*/ 0 h 1791399"/>
              <a:gd name="connsiteX2" fmla="*/ 1791400 w 1791399"/>
              <a:gd name="connsiteY2" fmla="*/ 895700 h 1791399"/>
              <a:gd name="connsiteX3" fmla="*/ 895700 w 1791399"/>
              <a:gd name="connsiteY3" fmla="*/ 1791400 h 1791399"/>
              <a:gd name="connsiteX4" fmla="*/ 0 w 1791399"/>
              <a:gd name="connsiteY4" fmla="*/ 895700 h 179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399" h="1791399">
                <a:moveTo>
                  <a:pt x="0" y="895700"/>
                </a:moveTo>
                <a:cubicBezTo>
                  <a:pt x="0" y="401019"/>
                  <a:pt x="401019" y="0"/>
                  <a:pt x="895700" y="0"/>
                </a:cubicBezTo>
                <a:cubicBezTo>
                  <a:pt x="1390381" y="0"/>
                  <a:pt x="1791400" y="401019"/>
                  <a:pt x="1791400" y="895700"/>
                </a:cubicBezTo>
                <a:cubicBezTo>
                  <a:pt x="1791400" y="1390381"/>
                  <a:pt x="1390381" y="1791400"/>
                  <a:pt x="895700" y="1791400"/>
                </a:cubicBezTo>
                <a:cubicBezTo>
                  <a:pt x="401019" y="1791400"/>
                  <a:pt x="0" y="1390381"/>
                  <a:pt x="0" y="89570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3139" tIns="273139" rIns="273139" bIns="2731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>
                <a:latin typeface="Calibri" panose="020F0502020204030204" pitchFamily="34" charset="0"/>
                <a:cs typeface="Calibri" panose="020F0502020204030204" pitchFamily="34" charset="0"/>
              </a:rPr>
              <a:t>So everyone can enjoy healthy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805E1D-6231-A927-CE18-4B1E808372E9}"/>
              </a:ext>
            </a:extLst>
          </p:cNvPr>
          <p:cNvSpPr/>
          <p:nvPr/>
        </p:nvSpPr>
        <p:spPr>
          <a:xfrm>
            <a:off x="7994575" y="4876779"/>
            <a:ext cx="2687098" cy="1791399"/>
          </a:xfrm>
          <a:custGeom>
            <a:avLst/>
            <a:gdLst>
              <a:gd name="connsiteX0" fmla="*/ 0 w 2687098"/>
              <a:gd name="connsiteY0" fmla="*/ 0 h 1791399"/>
              <a:gd name="connsiteX1" fmla="*/ 2687098 w 2687098"/>
              <a:gd name="connsiteY1" fmla="*/ 0 h 1791399"/>
              <a:gd name="connsiteX2" fmla="*/ 2687098 w 2687098"/>
              <a:gd name="connsiteY2" fmla="*/ 1791399 h 1791399"/>
              <a:gd name="connsiteX3" fmla="*/ 0 w 2687098"/>
              <a:gd name="connsiteY3" fmla="*/ 1791399 h 1791399"/>
              <a:gd name="connsiteX4" fmla="*/ 0 w 2687098"/>
              <a:gd name="connsiteY4" fmla="*/ 0 h 179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098" h="1791399">
                <a:moveTo>
                  <a:pt x="0" y="0"/>
                </a:moveTo>
                <a:lnTo>
                  <a:pt x="2687098" y="0"/>
                </a:lnTo>
                <a:lnTo>
                  <a:pt x="2687098" y="1791399"/>
                </a:lnTo>
                <a:lnTo>
                  <a:pt x="0" y="17913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Rivers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Estuaries</a:t>
            </a:r>
          </a:p>
          <a:p>
            <a:pPr marL="285750" lvl="1" indent="-285750" algn="l" defTabSz="1289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Coasts</a:t>
            </a:r>
          </a:p>
        </p:txBody>
      </p:sp>
    </p:spTree>
    <p:extLst>
      <p:ext uri="{BB962C8B-B14F-4D97-AF65-F5344CB8AC3E}">
        <p14:creationId xmlns:p14="http://schemas.microsoft.com/office/powerpoint/2010/main" val="666898766"/>
      </p:ext>
    </p:extLst>
  </p:cSld>
  <p:clrMapOvr>
    <a:masterClrMapping/>
  </p:clrMapOvr>
  <p:transition spd="slow" advClick="0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F5FDE-4B9A-9782-7008-BD9FFAC2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Cinzel" pitchFamily="2" charset="0"/>
              </a:rPr>
              <a:t>How We Do 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69B967D-8228-A7AE-59C0-0FBEA5140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03023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1213169"/>
      </p:ext>
    </p:extLst>
  </p:cSld>
  <p:clrMapOvr>
    <a:masterClrMapping/>
  </p:clrMapOvr>
  <p:transition spd="slow" advClick="0" advTm="8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 descr="A model of a shark on a table&#10;&#10;Description automatically generated with low confidence">
            <a:extLst>
              <a:ext uri="{FF2B5EF4-FFF2-40B4-BE49-F238E27FC236}">
                <a16:creationId xmlns:a16="http://schemas.microsoft.com/office/drawing/2014/main" id="{F13DDF1D-C271-1BC7-E193-25AA95D0B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512064"/>
            <a:ext cx="3977490" cy="5559552"/>
          </a:xfrm>
          <a:prstGeom prst="rect">
            <a:avLst/>
          </a:prstGeom>
          <a:solidFill>
            <a:srgbClr val="262626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502BD-A049-A1DC-B7BA-3FFEDFD1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736521"/>
            <a:ext cx="3153580" cy="78747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inzel" pitchFamily="2" charset="0"/>
              </a:rPr>
              <a:t>Science</a:t>
            </a:r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27643" y="1706776"/>
            <a:ext cx="292608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A54B4BB-478A-89C0-4295-B81C7050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7643" y="1853185"/>
            <a:ext cx="3153580" cy="54842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Species – Habitat Matrix </a:t>
            </a:r>
          </a:p>
          <a:p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460E98-C029-6DD4-BEE2-CA516DCFEC1E}"/>
              </a:ext>
            </a:extLst>
          </p:cNvPr>
          <p:cNvSpPr txBox="1">
            <a:spLocks/>
          </p:cNvSpPr>
          <p:nvPr/>
        </p:nvSpPr>
        <p:spPr>
          <a:xfrm>
            <a:off x="7918882" y="2401609"/>
            <a:ext cx="3714423" cy="335639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Identifies the value of habitat for  fish survival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Featured in Science Magazine,     Huffington Post, and Awesome Ocean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Analyzes 100 species, 26 habitats, &amp; 4 life stages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2,000 views and 450 downloads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CB57E-E7F7-ED08-02D3-94689DF4B0DC}"/>
              </a:ext>
            </a:extLst>
          </p:cNvPr>
          <p:cNvSpPr txBox="1"/>
          <p:nvPr/>
        </p:nvSpPr>
        <p:spPr>
          <a:xfrm>
            <a:off x="9615949" y="6506289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Albert Spells, USFWS</a:t>
            </a:r>
          </a:p>
        </p:txBody>
      </p:sp>
    </p:spTree>
    <p:extLst>
      <p:ext uri="{BB962C8B-B14F-4D97-AF65-F5344CB8AC3E}">
        <p14:creationId xmlns:p14="http://schemas.microsoft.com/office/powerpoint/2010/main" val="1910727991"/>
      </p:ext>
    </p:extLst>
  </p:cSld>
  <p:clrMapOvr>
    <a:masterClrMapping/>
  </p:clrMapOvr>
  <p:transition spd="slow" advClick="0" advTm="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F13DDF1D-C271-1BC7-E193-25AA95D0B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r="4856"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512064"/>
            <a:ext cx="3977490" cy="5559552"/>
          </a:xfrm>
          <a:prstGeom prst="rect">
            <a:avLst/>
          </a:prstGeom>
          <a:solidFill>
            <a:srgbClr val="262626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502BD-A049-A1DC-B7BA-3FFEDFD1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186" y="527456"/>
            <a:ext cx="3736318" cy="1032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inzel" pitchFamily="2" charset="0"/>
              </a:rPr>
              <a:t>On-the-Ground</a:t>
            </a:r>
            <a:br>
              <a:rPr lang="en-US" sz="3600" dirty="0">
                <a:solidFill>
                  <a:schemeClr val="bg1"/>
                </a:solidFill>
                <a:latin typeface="Cinzel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Cinzel" pitchFamily="2" charset="0"/>
              </a:rPr>
              <a:t>Conservation</a:t>
            </a:r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27643" y="1706776"/>
            <a:ext cx="292608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A54B4BB-478A-89C0-4295-B81C7050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186" y="1853184"/>
            <a:ext cx="3736318" cy="77689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ACFHP has directly funded projects that have: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CB57E-E7F7-ED08-02D3-94689DF4B0DC}"/>
              </a:ext>
            </a:extLst>
          </p:cNvPr>
          <p:cNvSpPr txBox="1"/>
          <p:nvPr/>
        </p:nvSpPr>
        <p:spPr>
          <a:xfrm>
            <a:off x="9615949" y="6506289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Ted Hayes, Save the Bay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D7722-7501-2A5C-B6E4-B485C77D4983}"/>
              </a:ext>
            </a:extLst>
          </p:cNvPr>
          <p:cNvSpPr txBox="1"/>
          <p:nvPr/>
        </p:nvSpPr>
        <p:spPr>
          <a:xfrm>
            <a:off x="7969186" y="2541245"/>
            <a:ext cx="3736318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Restored 75+ acres of fish habitat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Reconnected over 390 miles of rivers and streams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Opened access to over 14,500 acres of previously inaccessible habitat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economic value of over $125 million</a:t>
            </a:r>
          </a:p>
        </p:txBody>
      </p:sp>
    </p:spTree>
    <p:extLst>
      <p:ext uri="{BB962C8B-B14F-4D97-AF65-F5344CB8AC3E}">
        <p14:creationId xmlns:p14="http://schemas.microsoft.com/office/powerpoint/2010/main" val="3484089999"/>
      </p:ext>
    </p:extLst>
  </p:cSld>
  <p:clrMapOvr>
    <a:masterClrMapping/>
  </p:clrMapOvr>
  <p:transition spd="slow" advClick="0" advTm="8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F13DDF1D-C271-1BC7-E193-25AA95D0B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491"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512064"/>
            <a:ext cx="3977490" cy="5559552"/>
          </a:xfrm>
          <a:prstGeom prst="rect">
            <a:avLst/>
          </a:prstGeom>
          <a:solidFill>
            <a:srgbClr val="262626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502BD-A049-A1DC-B7BA-3FFEDFD1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736522"/>
            <a:ext cx="3736318" cy="78747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inzel" pitchFamily="2" charset="0"/>
              </a:rPr>
              <a:t>Partnership</a:t>
            </a:r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27643" y="1706776"/>
            <a:ext cx="292608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A54B4BB-478A-89C0-4295-B81C7050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7643" y="1853184"/>
            <a:ext cx="3153580" cy="1032913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Leverages funding and expertise to maximize results</a:t>
            </a:r>
          </a:p>
          <a:p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D460E98-C029-6DD4-BEE2-CA516DCFEC1E}"/>
              </a:ext>
            </a:extLst>
          </p:cNvPr>
          <p:cNvSpPr txBox="1">
            <a:spLocks/>
          </p:cNvSpPr>
          <p:nvPr/>
        </p:nvSpPr>
        <p:spPr>
          <a:xfrm>
            <a:off x="8089772" y="2623690"/>
            <a:ext cx="3504465" cy="31467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Leverages an average of over $15 to over $1 spen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on the ground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Works with experts to develop scientifically-driven conservation goals, priorities, and objectives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Shares knowledge and experiences throughout our geographies to increase success</a:t>
            </a:r>
            <a:endParaRPr lang="en-US" sz="1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CB57E-E7F7-ED08-02D3-94689DF4B0DC}"/>
              </a:ext>
            </a:extLst>
          </p:cNvPr>
          <p:cNvSpPr txBox="1"/>
          <p:nvPr/>
        </p:nvSpPr>
        <p:spPr>
          <a:xfrm>
            <a:off x="9615949" y="6484286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erriweather" panose="00000500000000000000" pitchFamily="2" charset="0"/>
              </a:rPr>
              <a:t>FL FWC </a:t>
            </a:r>
          </a:p>
        </p:txBody>
      </p:sp>
    </p:spTree>
    <p:extLst>
      <p:ext uri="{BB962C8B-B14F-4D97-AF65-F5344CB8AC3E}">
        <p14:creationId xmlns:p14="http://schemas.microsoft.com/office/powerpoint/2010/main" val="861935293"/>
      </p:ext>
    </p:extLst>
  </p:cSld>
  <p:clrMapOvr>
    <a:masterClrMapping/>
  </p:clrMapOvr>
  <p:transition spd="slow" advClick="0" advTm="8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grass, outdoor, plant, ocean floor&#10;&#10;Description automatically generated">
            <a:extLst>
              <a:ext uri="{FF2B5EF4-FFF2-40B4-BE49-F238E27FC236}">
                <a16:creationId xmlns:a16="http://schemas.microsoft.com/office/drawing/2014/main" id="{B670D422-1F31-4003-A93B-57877C2CB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5" r="1" b="1"/>
          <a:stretch/>
        </p:blipFill>
        <p:spPr>
          <a:xfrm>
            <a:off x="2843" y="10"/>
            <a:ext cx="12186315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3" y="810710"/>
            <a:ext cx="6202374" cy="4685117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F27D6-FE55-E28C-A27C-67C32B96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31" y="960057"/>
            <a:ext cx="6202374" cy="6748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inzel" pitchFamily="2" charset="0"/>
              </a:rPr>
              <a:t>Submerged Aquatic Vegetation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1336" y="1804307"/>
            <a:ext cx="45423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8CF77E-B0D1-27BD-ADDF-B84EA226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88" y="2032915"/>
            <a:ext cx="6019060" cy="327317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Plants that live below the water’s surface in large meadows or small patches in coastal &amp; estuarine waters.</a:t>
            </a:r>
            <a:endParaRPr lang="en-US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Priority habitats in ACFHP’s North, Mid-, South Atlantic, and South Florida Subregions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Removes excess CO2 and add oxygen to the water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2x more effective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storing carbon than terrestrial forests by acreage</a:t>
            </a:r>
          </a:p>
          <a:p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!!footer rectangle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8A3D4-A67D-8814-B674-2E04E0DAC9CC}"/>
              </a:ext>
            </a:extLst>
          </p:cNvPr>
          <p:cNvSpPr txBox="1"/>
          <p:nvPr/>
        </p:nvSpPr>
        <p:spPr>
          <a:xfrm>
            <a:off x="9615949" y="6484286"/>
            <a:ext cx="2576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Merriweather" panose="00000500000000000000" pitchFamily="2" charset="0"/>
              </a:rPr>
              <a:t>US EPA</a:t>
            </a:r>
          </a:p>
        </p:txBody>
      </p:sp>
    </p:spTree>
    <p:extLst>
      <p:ext uri="{BB962C8B-B14F-4D97-AF65-F5344CB8AC3E}">
        <p14:creationId xmlns:p14="http://schemas.microsoft.com/office/powerpoint/2010/main" val="621742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>
    <p:wipe/>
  </p:transition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706</Words>
  <Application>Microsoft Office PowerPoint</Application>
  <PresentationFormat>Widescreen</PresentationFormat>
  <Paragraphs>107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Cinzel</vt:lpstr>
      <vt:lpstr>Courier New</vt:lpstr>
      <vt:lpstr>Merriweather</vt:lpstr>
      <vt:lpstr>Sagona Book</vt:lpstr>
      <vt:lpstr>Sagona ExtraLight</vt:lpstr>
      <vt:lpstr>RetrospectVTI</vt:lpstr>
      <vt:lpstr>PowerPoint Presentation</vt:lpstr>
      <vt:lpstr>Who We Are</vt:lpstr>
      <vt:lpstr>Where We Work</vt:lpstr>
      <vt:lpstr>What We Do</vt:lpstr>
      <vt:lpstr>How We Do It</vt:lpstr>
      <vt:lpstr>Science</vt:lpstr>
      <vt:lpstr>On-the-Ground Conservation</vt:lpstr>
      <vt:lpstr>Partnership</vt:lpstr>
      <vt:lpstr>Submerged Aquatic Vegetation</vt:lpstr>
      <vt:lpstr>PowerPoint Presentation</vt:lpstr>
      <vt:lpstr>PowerPoint Presentation</vt:lpstr>
      <vt:lpstr>PowerPoint Presentation</vt:lpstr>
      <vt:lpstr>PowerPoint Presentation</vt:lpstr>
      <vt:lpstr>To Get Involved:</vt:lpstr>
      <vt:lpstr>ACFHP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Tayler Fewell</dc:creator>
  <cp:lastModifiedBy>Lisa Havel</cp:lastModifiedBy>
  <cp:revision>7</cp:revision>
  <dcterms:created xsi:type="dcterms:W3CDTF">2022-07-19T18:49:23Z</dcterms:created>
  <dcterms:modified xsi:type="dcterms:W3CDTF">2022-08-17T15:38:03Z</dcterms:modified>
</cp:coreProperties>
</file>